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11"/>
  </p:notesMasterIdLst>
  <p:handoutMasterIdLst>
    <p:handoutMasterId r:id="rId29"/>
  </p:handoutMasterIdLst>
  <p:sldIdLst>
    <p:sldId id="257" r:id="rId4"/>
    <p:sldId id="258" r:id="rId5"/>
    <p:sldId id="259" r:id="rId6"/>
    <p:sldId id="268" r:id="rId7"/>
    <p:sldId id="260" r:id="rId8"/>
    <p:sldId id="276" r:id="rId9"/>
    <p:sldId id="261" r:id="rId10"/>
    <p:sldId id="271" r:id="rId12"/>
    <p:sldId id="272" r:id="rId13"/>
    <p:sldId id="269" r:id="rId14"/>
    <p:sldId id="270" r:id="rId15"/>
    <p:sldId id="273" r:id="rId16"/>
    <p:sldId id="274" r:id="rId17"/>
    <p:sldId id="275" r:id="rId18"/>
    <p:sldId id="277" r:id="rId19"/>
    <p:sldId id="278" r:id="rId20"/>
    <p:sldId id="279" r:id="rId21"/>
    <p:sldId id="262" r:id="rId22"/>
    <p:sldId id="281" r:id="rId23"/>
    <p:sldId id="280" r:id="rId24"/>
    <p:sldId id="284" r:id="rId25"/>
    <p:sldId id="282" r:id="rId26"/>
    <p:sldId id="283" r:id="rId27"/>
    <p:sldId id="285" r:id="rId28"/>
  </p:sldIdLst>
  <p:sldSz cx="12192000" cy="6858000"/>
  <p:notesSz cx="6858000" cy="9144000"/>
  <p:defaultTextStyle>
    <a:defPPr>
      <a:defRPr lang="ko-KR"/>
    </a:defPPr>
    <a:lvl1pPr marL="0" lvl="0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lvl="1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lvl="2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lvl="3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lvl="4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lvl="5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lvl="6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lvl="7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lvl="8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834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30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DCC672ED-52F7-411D-A2D5-5F3D29E3ED4B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31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32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ko-KR" altLang="en-US" sz="1200" dirty="0"/>
            </a:fld>
            <a:endParaRPr lang="ko-KR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24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B6C6147-3E15-4361-AACB-63746785699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25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26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둘째 수준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셋째 수준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넷째 수준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다섯째 수준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27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28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ko-KR" altLang="en-US" sz="1200" dirty="0"/>
            </a:fld>
            <a:endParaRPr lang="ko-KR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48616" name="슬라이드 노트 개체 틀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048617" name="슬라이드 번호 개체 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>
              <a:buNone/>
            </a:pPr>
            <a:fld id="{9A0DB2DC-4C9A-4742-B13C-FB6460FD3503}" type="slidenum">
              <a:rPr lang="ko-KR" altLang="en-US" sz="1200" dirty="0"/>
            </a:fld>
            <a:endParaRPr lang="ko-KR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 descr="D:\아초_C\ah\템플릿작업\템플릿_24\0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 descr="D:\아초_C\ah\템플릿작업\템플릿_24\0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9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" descr="D:\아초_C\ah\템플릿작업\템플릿_24\png\1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900" y="0"/>
            <a:ext cx="3213100" cy="944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0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3" descr="D:\아초_C\ah\템플릿작업\템플릿_24\png\0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7117" y="5949950"/>
            <a:ext cx="8890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64" name="Picture 2" descr="D:\아초_C\ah\템플릿작업\템플릿_24\png\01.png"/>
          <p:cNvPicPr>
            <a:picLocks noChangeAspect="1"/>
          </p:cNvPicPr>
          <p:nvPr userDrawn="1"/>
        </p:nvPicPr>
        <p:blipFill>
          <a:blip r:embed="rId3"/>
          <a:srcRect l="16325" t="69824" r="9525"/>
          <a:stretch>
            <a:fillRect/>
          </a:stretch>
        </p:blipFill>
        <p:spPr>
          <a:xfrm>
            <a:off x="8847667" y="6057900"/>
            <a:ext cx="3344333" cy="765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1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048577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1048578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79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직사각형 5"/>
          <p:cNvSpPr/>
          <p:nvPr/>
        </p:nvSpPr>
        <p:spPr>
          <a:xfrm>
            <a:off x="0" y="260350"/>
            <a:ext cx="2995083" cy="647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22" name="TextBox 6"/>
          <p:cNvSpPr txBox="1"/>
          <p:nvPr/>
        </p:nvSpPr>
        <p:spPr>
          <a:xfrm>
            <a:off x="131233" y="309563"/>
            <a:ext cx="2863850" cy="63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PNG FILE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29.png"/><Relationship Id="rId7" Type="http://schemas.openxmlformats.org/officeDocument/2006/relationships/image" Target="../media/image10.png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9.png"/><Relationship Id="rId7" Type="http://schemas.openxmlformats.org/officeDocument/2006/relationships/image" Target="../media/image11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1.png"/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14.png"/><Relationship Id="rId7" Type="http://schemas.openxmlformats.org/officeDocument/2006/relationships/image" Target="../media/image11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3.png"/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26.png"/><Relationship Id="rId7" Type="http://schemas.openxmlformats.org/officeDocument/2006/relationships/image" Target="../media/image4.png"/><Relationship Id="rId6" Type="http://schemas.openxmlformats.org/officeDocument/2006/relationships/image" Target="../media/image8.png"/><Relationship Id="rId5" Type="http://schemas.openxmlformats.org/officeDocument/2006/relationships/image" Target="../media/image2.jpeg"/><Relationship Id="rId4" Type="http://schemas.openxmlformats.org/officeDocument/2006/relationships/image" Target="../media/image33.png"/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9.png"/><Relationship Id="rId7" Type="http://schemas.openxmlformats.org/officeDocument/2006/relationships/image" Target="../media/image11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1.png"/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4" descr="D:\아초_C\ah\템플릿작업\템플릿_24\png\1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0463" y="1089025"/>
            <a:ext cx="2014537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2"/>
          <a:srcRect r="32895" b="40643"/>
          <a:stretch>
            <a:fillRect/>
          </a:stretch>
        </p:blipFill>
        <p:spPr>
          <a:xfrm>
            <a:off x="9228138" y="6264275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3"/>
          <a:srcRect b="22276"/>
          <a:stretch>
            <a:fillRect/>
          </a:stretch>
        </p:blipFill>
        <p:spPr>
          <a:xfrm>
            <a:off x="2566988" y="5876925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731520" y="3033395"/>
            <a:ext cx="10435590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HOTEL RESERVATION SYSTEM</a:t>
            </a:r>
            <a:endParaRPr lang="ko-KR" altLang="en-US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97156" name="Picture 2" descr="D:\아초_C\ah\템플릿작업\템플릿_24\png\01.png"/>
          <p:cNvPicPr>
            <a:picLocks noChangeAspect="1"/>
          </p:cNvPicPr>
          <p:nvPr/>
        </p:nvPicPr>
        <p:blipFill>
          <a:blip r:embed="rId4"/>
          <a:srcRect l="17712" t="69824" r="11018" b="6174"/>
          <a:stretch>
            <a:fillRect/>
          </a:stretch>
        </p:blipFill>
        <p:spPr>
          <a:xfrm>
            <a:off x="3143250" y="5211763"/>
            <a:ext cx="6516688" cy="1646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7" name="Picture 2" descr="D:\아초_C\ah\템플릿작업\템플릿_24\png\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425" y="620713"/>
            <a:ext cx="3203575" cy="185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8" name="Picture 3" descr="D:\아초_C\ah\템플릿작업\템플릿_24\png\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688" y="1628775"/>
            <a:ext cx="2484437" cy="1670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691" y="-1"/>
            <a:ext cx="12324692" cy="6858001"/>
          </a:xfrm>
          <a:prstGeom prst="rect">
            <a:avLst/>
          </a:prstGeom>
        </p:spPr>
      </p:pic>
      <p:pic>
        <p:nvPicPr>
          <p:cNvPr id="2097153" name="Picture 4" descr="D:\아초_C\ah\템플릿작업\템플릿_24\png\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3" y="1089025"/>
            <a:ext cx="2014537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616" y="-1"/>
            <a:ext cx="12514917" cy="7583026"/>
          </a:xfrm>
          <a:prstGeom prst="rect">
            <a:avLst/>
          </a:prstGeom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4"/>
          <a:srcRect r="32895" b="40643"/>
          <a:stretch>
            <a:fillRect/>
          </a:stretch>
        </p:blipFill>
        <p:spPr>
          <a:xfrm>
            <a:off x="5645440" y="6561137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5"/>
          <a:srcRect b="22276"/>
          <a:stretch>
            <a:fillRect/>
          </a:stretch>
        </p:blipFill>
        <p:spPr>
          <a:xfrm>
            <a:off x="2566988" y="5876925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439358" y="803872"/>
            <a:ext cx="8281670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Retrieve Booking </a:t>
            </a:r>
            <a:endParaRPr lang="en-US" altLang="ko-KR" sz="4800" b="1" dirty="0"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r>
              <a:rPr lang="en-US" altLang="ko-KR" sz="4800" b="1" dirty="0"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Records</a:t>
            </a:r>
            <a:endParaRPr lang="ko-KR" altLang="en-US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97158" name="Picture 3" descr="D:\아초_C\ah\템플릿작업\템플릿_24\png\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688" y="1628775"/>
            <a:ext cx="2484437" cy="167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42006" y="2896464"/>
            <a:ext cx="3564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* FROM Bookings;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691" y="2282017"/>
            <a:ext cx="3564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Used:</a:t>
            </a:r>
            <a:endParaRPr lang="en-US" sz="2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7" name="Picture 2" descr="D:\아초_C\ah\템플릿작업\템플릿_24\png\1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122" y="370856"/>
            <a:ext cx="3203575" cy="185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451531" y="3366233"/>
            <a:ext cx="6262914" cy="169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b.*,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r.RoomType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Bookings b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JOIN Rooms r ON </a:t>
            </a:r>
            <a:r>
              <a:rPr lang="en-US" sz="20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b.RoomID</a:t>
            </a: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0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r.RoomID</a:t>
            </a: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000" b="1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 BY </a:t>
            </a:r>
            <a:r>
              <a:rPr lang="en-US" sz="2000" b="1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b.BookingID</a:t>
            </a:r>
            <a:r>
              <a:rPr lang="en-US" sz="2000" b="1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DESC LIMIT 20</a:t>
            </a:r>
            <a:endParaRPr lang="en-US" sz="2000" b="1" dirty="0">
              <a:solidFill>
                <a:srgbClr val="FFC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4060" y="1453866"/>
            <a:ext cx="5814554" cy="4886836"/>
          </a:xfrm>
          <a:prstGeom prst="rect">
            <a:avLst/>
          </a:prstGeom>
        </p:spPr>
      </p:pic>
      <p:pic>
        <p:nvPicPr>
          <p:cNvPr id="26" name="Picture 2" descr="D:\아초_C\ah\템플릿작업\템플릿_24\png\09.png"/>
          <p:cNvPicPr>
            <a:picLocks noChangeAspect="1"/>
          </p:cNvPicPr>
          <p:nvPr/>
        </p:nvPicPr>
        <p:blipFill>
          <a:blip r:embed="rId9"/>
          <a:srcRect l="6754" r="8228" b="30444"/>
          <a:stretch>
            <a:fillRect/>
          </a:stretch>
        </p:blipFill>
        <p:spPr>
          <a:xfrm>
            <a:off x="-314035" y="4912658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691" y="-1"/>
            <a:ext cx="12324692" cy="685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61" y="0"/>
            <a:ext cx="12681235" cy="6858000"/>
          </a:xfrm>
          <a:prstGeom prst="rect">
            <a:avLst/>
          </a:prstGeom>
        </p:spPr>
      </p:pic>
      <p:pic>
        <p:nvPicPr>
          <p:cNvPr id="2097153" name="Picture 4" descr="D:\아초_C\ah\템플릿작업\템플릿_24\png\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63" y="1089025"/>
            <a:ext cx="2014537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690" y="1"/>
            <a:ext cx="12685164" cy="6858000"/>
          </a:xfrm>
          <a:prstGeom prst="rect">
            <a:avLst/>
          </a:prstGeom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5"/>
          <a:srcRect r="32895" b="40643"/>
          <a:stretch>
            <a:fillRect/>
          </a:stretch>
        </p:blipFill>
        <p:spPr>
          <a:xfrm>
            <a:off x="9228138" y="6264275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rcRect b="22276"/>
          <a:stretch>
            <a:fillRect/>
          </a:stretch>
        </p:blipFill>
        <p:spPr>
          <a:xfrm>
            <a:off x="2566988" y="5876925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359277" y="860907"/>
            <a:ext cx="11972070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Arial" panose="020B0604020202020204" pitchFamily="34" charset="0"/>
              </a:rPr>
              <a:t>Retrieve Available Rooms for Booking</a:t>
            </a:r>
            <a:endParaRPr lang="ko-KR" altLang="en-US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97158" name="Picture 3" descr="D:\아초_C\ah\템플릿작업\템플릿_24\png\1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688" y="1628775"/>
            <a:ext cx="2484437" cy="167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00168" y="2730825"/>
            <a:ext cx="55733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RoomID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RoomType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PricePerDay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Rooms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IsAvailable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RoomID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317" y="2002135"/>
            <a:ext cx="4044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Queries Used: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260" y="5935333"/>
            <a:ext cx="856258" cy="106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1774" y="5880625"/>
            <a:ext cx="856258" cy="106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660" y="6087733"/>
            <a:ext cx="856258" cy="106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6" name="Picture 2" descr="D:\아초_C\ah\템플릿작업\템플릿_24\png\01.png"/>
          <p:cNvPicPr>
            <a:picLocks noChangeAspect="1"/>
          </p:cNvPicPr>
          <p:nvPr/>
        </p:nvPicPr>
        <p:blipFill>
          <a:blip r:embed="rId8"/>
          <a:srcRect l="17712" t="69824" r="11018" b="6174"/>
          <a:stretch>
            <a:fillRect/>
          </a:stretch>
        </p:blipFill>
        <p:spPr>
          <a:xfrm>
            <a:off x="6045548" y="5211537"/>
            <a:ext cx="6516688" cy="1646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060" y="6240133"/>
            <a:ext cx="856258" cy="106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7574" y="1955901"/>
            <a:ext cx="6381750" cy="3559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691" y="-1"/>
            <a:ext cx="12324692" cy="6858001"/>
          </a:xfrm>
          <a:prstGeom prst="rect">
            <a:avLst/>
          </a:prstGeom>
        </p:spPr>
      </p:pic>
      <p:pic>
        <p:nvPicPr>
          <p:cNvPr id="2097153" name="Picture 4" descr="D:\아초_C\ah\템플릿작업\템플릿_24\png\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3" y="1089025"/>
            <a:ext cx="2014537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616" y="-1"/>
            <a:ext cx="12514917" cy="7583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512" y="0"/>
            <a:ext cx="12455232" cy="7349233"/>
          </a:xfrm>
          <a:prstGeom prst="rect">
            <a:avLst/>
          </a:prstGeom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5"/>
          <a:srcRect r="32895" b="40643"/>
          <a:stretch>
            <a:fillRect/>
          </a:stretch>
        </p:blipFill>
        <p:spPr>
          <a:xfrm>
            <a:off x="9228138" y="6264275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rcRect b="22276"/>
          <a:stretch>
            <a:fillRect/>
          </a:stretch>
        </p:blipFill>
        <p:spPr>
          <a:xfrm>
            <a:off x="5642317" y="6228309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190838" y="1302281"/>
            <a:ext cx="8281670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Insert New Booking </a:t>
            </a:r>
            <a:endParaRPr lang="en-US" altLang="ko-KR" sz="4800" b="1" dirty="0"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r>
              <a:rPr lang="en-US" altLang="ko-KR" sz="4800" b="1" dirty="0"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Record</a:t>
            </a:r>
            <a:endParaRPr lang="ko-KR" altLang="en-US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59842" y="2967334"/>
            <a:ext cx="3564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Used:</a:t>
            </a:r>
            <a:endParaRPr lang="en-US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8" name="Picture 3" descr="D:\아초_C\ah\템플릿작업\템플릿_24\png\1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328" y="253999"/>
            <a:ext cx="2484437" cy="167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983456" y="3632938"/>
            <a:ext cx="6262914" cy="146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INSERT INTO Bookings</a:t>
            </a:r>
            <a:endParaRPr lang="en-US" b="1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RoomID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CustomerName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CheckInDate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CheckOutDate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TotalRent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VALUES (?, ?, ?, ?, ?);</a:t>
            </a:r>
            <a:endParaRPr lang="en-US" b="1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" descr="D:\아초_C\ah\템플릿작업\템플릿_24\png\09.png"/>
          <p:cNvPicPr>
            <a:picLocks noChangeAspect="1"/>
          </p:cNvPicPr>
          <p:nvPr/>
        </p:nvPicPr>
        <p:blipFill>
          <a:blip r:embed="rId8"/>
          <a:srcRect l="6754" r="8228" b="30444"/>
          <a:stretch>
            <a:fillRect/>
          </a:stretch>
        </p:blipFill>
        <p:spPr>
          <a:xfrm>
            <a:off x="6161817" y="4874892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2" descr="D:\아초_C\ah\템플릿작업\템플릿_24\png\1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2547" y="183759"/>
            <a:ext cx="3203575" cy="185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12" y="2895608"/>
            <a:ext cx="5686919" cy="3242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4" descr="D:\아초_C\ah\템플릿작업\템플릿_24\png\1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0463" y="1089025"/>
            <a:ext cx="2014537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2"/>
          <a:srcRect r="32895" b="40643"/>
          <a:stretch>
            <a:fillRect/>
          </a:stretch>
        </p:blipFill>
        <p:spPr>
          <a:xfrm>
            <a:off x="9228138" y="6264275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133" y="-63388"/>
            <a:ext cx="12949113" cy="7154618"/>
          </a:xfrm>
          <a:prstGeom prst="rect">
            <a:avLst/>
          </a:prstGeom>
        </p:spPr>
      </p:pic>
      <p:sp>
        <p:nvSpPr>
          <p:cNvPr id="1048586" name="TextBox 5"/>
          <p:cNvSpPr txBox="1"/>
          <p:nvPr/>
        </p:nvSpPr>
        <p:spPr>
          <a:xfrm>
            <a:off x="401737" y="487898"/>
            <a:ext cx="8281670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solidFill>
                  <a:srgbClr val="9933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Update Room Availability on Check-In</a:t>
            </a:r>
            <a:endParaRPr lang="ko-KR" altLang="en-US" sz="4800" b="1" dirty="0">
              <a:solidFill>
                <a:srgbClr val="993366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98990" y="22103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Used: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6082" y="2884706"/>
            <a:ext cx="6262914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9933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Rooms</a:t>
            </a:r>
            <a:endParaRPr lang="en-US" sz="1600" b="1" dirty="0">
              <a:solidFill>
                <a:srgbClr val="993366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9933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 </a:t>
            </a:r>
            <a:r>
              <a:rPr lang="en-US" sz="1800" b="1" dirty="0" err="1">
                <a:solidFill>
                  <a:srgbClr val="9933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IsAvailable</a:t>
            </a:r>
            <a:r>
              <a:rPr lang="en-US" sz="1800" b="1" dirty="0">
                <a:solidFill>
                  <a:srgbClr val="9933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0</a:t>
            </a:r>
            <a:endParaRPr lang="en-US" sz="1600" b="1" dirty="0">
              <a:solidFill>
                <a:srgbClr val="993366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9933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</a:t>
            </a:r>
            <a:r>
              <a:rPr lang="en-US" sz="1800" b="1" dirty="0" err="1">
                <a:solidFill>
                  <a:srgbClr val="9933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RoomID</a:t>
            </a:r>
            <a:r>
              <a:rPr lang="en-US" sz="1800" b="1" dirty="0">
                <a:solidFill>
                  <a:srgbClr val="9933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?;</a:t>
            </a:r>
            <a:endParaRPr lang="en-US" sz="1600" b="1" dirty="0">
              <a:solidFill>
                <a:srgbClr val="993366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6" y="1965226"/>
            <a:ext cx="6677461" cy="5146965"/>
          </a:xfrm>
          <a:prstGeom prst="rect">
            <a:avLst/>
          </a:prstGeom>
        </p:spPr>
      </p:pic>
      <p:pic>
        <p:nvPicPr>
          <p:cNvPr id="10" name="Picture 2" descr="D:\아초_C\ah\템플릿작업\템플릿_24\png\09.png"/>
          <p:cNvPicPr>
            <a:picLocks noChangeAspect="1"/>
          </p:cNvPicPr>
          <p:nvPr/>
        </p:nvPicPr>
        <p:blipFill>
          <a:blip r:embed="rId5"/>
          <a:srcRect l="6754" r="8228" b="30444"/>
          <a:stretch>
            <a:fillRect/>
          </a:stretch>
        </p:blipFill>
        <p:spPr>
          <a:xfrm>
            <a:off x="6096000" y="4878143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7556082" y="4231812"/>
            <a:ext cx="4224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PricePerDay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Rooms </a:t>
            </a:r>
            <a:endParaRPr lang="en-US" b="1" dirty="0"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RoomID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?</a:t>
            </a:r>
            <a:endParaRPr lang="en-US" b="1" dirty="0"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691" y="-1"/>
            <a:ext cx="12324692" cy="6858001"/>
          </a:xfrm>
          <a:prstGeom prst="rect">
            <a:avLst/>
          </a:prstGeom>
        </p:spPr>
      </p:pic>
      <p:pic>
        <p:nvPicPr>
          <p:cNvPr id="2097153" name="Picture 4" descr="D:\아초_C\ah\템플릿작업\템플릿_24\png\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3" y="1089025"/>
            <a:ext cx="2014537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616" y="-1"/>
            <a:ext cx="12514917" cy="7583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512" y="0"/>
            <a:ext cx="12455232" cy="7349233"/>
          </a:xfrm>
          <a:prstGeom prst="rect">
            <a:avLst/>
          </a:prstGeom>
        </p:spPr>
      </p:pic>
      <p:pic>
        <p:nvPicPr>
          <p:cNvPr id="2" name="Picture 2" descr="D:\아초_C\ah\템플릿작업\템플릿_24\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0138" y="-2"/>
            <a:ext cx="12596260" cy="8220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rcRect r="32895" b="40643"/>
          <a:stretch>
            <a:fillRect/>
          </a:stretch>
        </p:blipFill>
        <p:spPr>
          <a:xfrm>
            <a:off x="9228138" y="6264275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7"/>
          <a:srcRect b="22276"/>
          <a:stretch>
            <a:fillRect/>
          </a:stretch>
        </p:blipFill>
        <p:spPr>
          <a:xfrm>
            <a:off x="5642317" y="6228309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88794" y="708523"/>
            <a:ext cx="9409219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Arial" panose="020B0604020202020204" pitchFamily="34" charset="0"/>
              </a:rPr>
              <a:t>Update Room Availability on Check-Out or Cancellation</a:t>
            </a:r>
            <a:endParaRPr lang="ko-KR" altLang="en-US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388" y="2550429"/>
            <a:ext cx="3564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Used:</a:t>
            </a:r>
            <a:endParaRPr lang="en-US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7452" y="3356798"/>
            <a:ext cx="3432322" cy="11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Rooms</a:t>
            </a:r>
            <a:endParaRPr lang="en-US" b="1" dirty="0"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IsAvailable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1</a:t>
            </a:r>
            <a:endParaRPr lang="en-US" b="1" dirty="0"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RoomID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?;</a:t>
            </a:r>
            <a:endParaRPr lang="en-US" b="1" dirty="0"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 descr="D:\아초_C\ah\템플릿작업\템플릿_24\png\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279" y="-35896"/>
            <a:ext cx="3471736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8896" y="2180108"/>
            <a:ext cx="5771162" cy="4920822"/>
          </a:xfrm>
          <a:prstGeom prst="rect">
            <a:avLst/>
          </a:prstGeom>
        </p:spPr>
      </p:pic>
      <p:pic>
        <p:nvPicPr>
          <p:cNvPr id="13" name="Picture 2" descr="D:\아초_C\ah\템플릿작업\템플릿_24\png\01.png"/>
          <p:cNvPicPr>
            <a:picLocks noChangeAspect="1"/>
          </p:cNvPicPr>
          <p:nvPr/>
        </p:nvPicPr>
        <p:blipFill>
          <a:blip r:embed="rId10"/>
          <a:srcRect l="16325" t="69824" r="9525"/>
          <a:stretch>
            <a:fillRect/>
          </a:stretch>
        </p:blipFill>
        <p:spPr>
          <a:xfrm>
            <a:off x="-353710" y="5503389"/>
            <a:ext cx="5621618" cy="160022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691" y="-1"/>
            <a:ext cx="12324692" cy="685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61" y="0"/>
            <a:ext cx="12681235" cy="6858000"/>
          </a:xfrm>
          <a:prstGeom prst="rect">
            <a:avLst/>
          </a:prstGeom>
        </p:spPr>
      </p:pic>
      <p:pic>
        <p:nvPicPr>
          <p:cNvPr id="2097153" name="Picture 4" descr="D:\아초_C\ah\템플릿작업\템플릿_24\png\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63" y="1089025"/>
            <a:ext cx="2014537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690" y="1"/>
            <a:ext cx="12685164" cy="6858000"/>
          </a:xfrm>
          <a:prstGeom prst="rect">
            <a:avLst/>
          </a:prstGeom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5"/>
          <a:srcRect r="32895" b="40643"/>
          <a:stretch>
            <a:fillRect/>
          </a:stretch>
        </p:blipFill>
        <p:spPr>
          <a:xfrm>
            <a:off x="9228138" y="6264275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rcRect b="22276"/>
          <a:stretch>
            <a:fillRect/>
          </a:stretch>
        </p:blipFill>
        <p:spPr>
          <a:xfrm>
            <a:off x="2566988" y="5876925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359277" y="860907"/>
            <a:ext cx="11972070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Arial" panose="020B0604020202020204" pitchFamily="34" charset="0"/>
              </a:rPr>
              <a:t>8. Delete Booking Record</a:t>
            </a:r>
            <a:endParaRPr lang="ko-KR" altLang="en-US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97158" name="Picture 3" descr="D:\아초_C\ah\템플릿작업\템플릿_24\png\1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688" y="1628775"/>
            <a:ext cx="2484437" cy="167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80141" y="2853800"/>
            <a:ext cx="5573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FROM Bookings</a:t>
            </a:r>
            <a:endParaRPr lang="en-US" sz="20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BookingID = ?;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317" y="2002135"/>
            <a:ext cx="4044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Queries Used: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260" y="5935333"/>
            <a:ext cx="856258" cy="106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1774" y="5880625"/>
            <a:ext cx="856258" cy="106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660" y="6087733"/>
            <a:ext cx="856258" cy="106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6" name="Picture 2" descr="D:\아초_C\ah\템플릿작업\템플릿_24\png\01.png"/>
          <p:cNvPicPr>
            <a:picLocks noChangeAspect="1"/>
          </p:cNvPicPr>
          <p:nvPr/>
        </p:nvPicPr>
        <p:blipFill>
          <a:blip r:embed="rId8"/>
          <a:srcRect l="17712" t="69824" r="11018" b="6174"/>
          <a:stretch>
            <a:fillRect/>
          </a:stretch>
        </p:blipFill>
        <p:spPr>
          <a:xfrm>
            <a:off x="6045548" y="5211537"/>
            <a:ext cx="6516688" cy="1646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 descr="D:\아초_C\ah\템플릿작업\템플릿_24\png\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060" y="6240133"/>
            <a:ext cx="856258" cy="106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4273" y="2718976"/>
            <a:ext cx="8027211" cy="2224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691" y="-1"/>
            <a:ext cx="12324692" cy="6858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999" y="-84921"/>
            <a:ext cx="12681235" cy="6858000"/>
          </a:xfrm>
          <a:prstGeom prst="rect">
            <a:avLst/>
          </a:prstGeom>
        </p:spPr>
      </p:pic>
      <p:pic>
        <p:nvPicPr>
          <p:cNvPr id="2097153" name="Picture 4" descr="D:\아초_C\ah\템플릿작업\템플릿_24\png\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63" y="1089025"/>
            <a:ext cx="2014537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4"/>
          <a:srcRect r="32895" b="40643"/>
          <a:stretch>
            <a:fillRect/>
          </a:stretch>
        </p:blipFill>
        <p:spPr>
          <a:xfrm>
            <a:off x="9228138" y="6264275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5"/>
          <a:srcRect b="22276"/>
          <a:stretch>
            <a:fillRect/>
          </a:stretch>
        </p:blipFill>
        <p:spPr>
          <a:xfrm>
            <a:off x="11526789" y="5637805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382891" y="889885"/>
            <a:ext cx="11972070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Arial" panose="020B0604020202020204" pitchFamily="34" charset="0"/>
              </a:rPr>
              <a:t>Dashboard Statistical Queries</a:t>
            </a:r>
            <a:endParaRPr lang="ko-KR" altLang="en-US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2891" y="1974565"/>
            <a:ext cx="787210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Rooms</a:t>
            </a:r>
            <a:endParaRPr lang="en-US" sz="2000" b="1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COUNT(*) FROM Rooms;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Rooms</a:t>
            </a:r>
            <a:endParaRPr lang="en-US" sz="2000" b="1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COUNT(*) FROM Rooms WHERE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IsAvailable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1;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Occupied Rooms</a:t>
            </a:r>
            <a:endParaRPr lang="en-US" sz="2000" b="1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COUNT(*) FROM Rooms WHERE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IsAvailable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0;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Bookings</a:t>
            </a:r>
            <a:endParaRPr lang="en-US" sz="2000" b="1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COUNT(*)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Bookings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CheckInDate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&lt;= CURDATE()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CheckOutDate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CURDATE();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3" descr="D:\아초_C\ah\템플릿작업\템플릿_24\png\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774" y="5880625"/>
            <a:ext cx="856258" cy="106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6" name="Picture 2" descr="D:\아초_C\ah\템플릿작업\템플릿_24\png\01.png"/>
          <p:cNvPicPr>
            <a:picLocks noChangeAspect="1"/>
          </p:cNvPicPr>
          <p:nvPr/>
        </p:nvPicPr>
        <p:blipFill>
          <a:blip r:embed="rId6"/>
          <a:srcRect l="17712" t="69824" r="11018" b="6174"/>
          <a:stretch>
            <a:fillRect/>
          </a:stretch>
        </p:blipFill>
        <p:spPr>
          <a:xfrm>
            <a:off x="6045548" y="5211537"/>
            <a:ext cx="6516688" cy="1646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3" descr="D:\아초_C\ah\템플릿작업\템플릿_24\png\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979" y="5810963"/>
            <a:ext cx="856258" cy="10622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691" y="-1"/>
            <a:ext cx="12324692" cy="6858001"/>
          </a:xfrm>
          <a:prstGeom prst="rect">
            <a:avLst/>
          </a:prstGeom>
        </p:spPr>
      </p:pic>
      <p:pic>
        <p:nvPicPr>
          <p:cNvPr id="2097153" name="Picture 4" descr="D:\아초_C\ah\템플릿작업\템플릿_24\png\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3" y="1089025"/>
            <a:ext cx="2014537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3"/>
          <a:srcRect r="32895" b="40643"/>
          <a:stretch>
            <a:fillRect/>
          </a:stretch>
        </p:blipFill>
        <p:spPr>
          <a:xfrm>
            <a:off x="5645440" y="6561137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4"/>
          <a:srcRect b="22276"/>
          <a:stretch>
            <a:fillRect/>
          </a:stretch>
        </p:blipFill>
        <p:spPr>
          <a:xfrm>
            <a:off x="2566988" y="5876925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370044" y="589914"/>
            <a:ext cx="8281670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Arial" panose="020B0604020202020204" pitchFamily="34" charset="0"/>
              </a:rPr>
              <a:t>Customer Summary </a:t>
            </a:r>
            <a:endParaRPr lang="en-US" altLang="ko-KR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ko-KR" sz="4800" b="1" dirty="0">
                <a:latin typeface="Arial" panose="020B0604020202020204" pitchFamily="34" charset="0"/>
                <a:ea typeface="Arial" panose="020B0604020202020204" pitchFamily="34" charset="0"/>
              </a:rPr>
              <a:t>Query</a:t>
            </a:r>
            <a:endParaRPr lang="ko-KR" altLang="en-US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97158" name="Picture 3" descr="D:\아초_C\ah\템플릿작업\템플릿_24\png\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688" y="1628775"/>
            <a:ext cx="2484437" cy="1670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7" name="Picture 2" descr="D:\아초_C\ah\템플릿작업\템플릿_24\png\1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122" y="370856"/>
            <a:ext cx="3203575" cy="185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439358" y="2287426"/>
            <a:ext cx="9041018" cy="159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9933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 Query</a:t>
            </a:r>
            <a:endParaRPr lang="en-US" sz="2000" b="1" dirty="0">
              <a:solidFill>
                <a:srgbClr val="993366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CustomerName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COUNT(*) AS bookings, SUM(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TotalRent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AS total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Bookings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 BY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CustomerName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837" y="3085946"/>
            <a:ext cx="6204325" cy="37541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 descr="D:\아초_C\ah\템플릿작업\템플릿_24\png\09.png"/>
          <p:cNvPicPr>
            <a:picLocks noChangeAspect="1"/>
          </p:cNvPicPr>
          <p:nvPr/>
        </p:nvPicPr>
        <p:blipFill>
          <a:blip r:embed="rId1"/>
          <a:srcRect l="6754" r="8228" b="30444"/>
          <a:stretch>
            <a:fillRect/>
          </a:stretch>
        </p:blipFill>
        <p:spPr>
          <a:xfrm>
            <a:off x="-292099" y="4581525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20" name="TextBox 3"/>
          <p:cNvSpPr txBox="1"/>
          <p:nvPr/>
        </p:nvSpPr>
        <p:spPr>
          <a:xfrm>
            <a:off x="435757" y="692696"/>
            <a:ext cx="332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ko-KR" sz="4400" b="1" spc="-150" dirty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Dashboard</a:t>
            </a:r>
            <a:endParaRPr kumimoji="0" lang="ko-KR" altLang="en-US" sz="4400" b="1" kern="1200" cap="none" spc="-150" normalizeH="0" baseline="0" noProof="0" dirty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71" y="1462137"/>
            <a:ext cx="8640960" cy="48297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직사각형 24"/>
          <p:cNvSpPr/>
          <p:nvPr/>
        </p:nvSpPr>
        <p:spPr>
          <a:xfrm>
            <a:off x="4523075" y="670241"/>
            <a:ext cx="3145849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Arial" panose="020B0604020202020204" pitchFamily="34" charset="0"/>
                <a:ea typeface="HY견고딕" pitchFamily="18" charset="-127"/>
              </a:rPr>
              <a:t>Rooms</a:t>
            </a:r>
            <a:endParaRPr lang="ko-KR" altLang="en-US" sz="4000" b="1" dirty="0">
              <a:latin typeface="Arial" panose="020B0604020202020204" pitchFamily="34" charset="0"/>
              <a:ea typeface="HY견고딕" pitchFamily="18" charset="-127"/>
            </a:endParaRPr>
          </a:p>
        </p:txBody>
      </p:sp>
      <p:pic>
        <p:nvPicPr>
          <p:cNvPr id="2" name="Picture 4" descr="D:\아초_C\ah\템플릿작업\템플릿_24\png\1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5926" y="-243408"/>
            <a:ext cx="2478088" cy="1431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 descr="D:\아초_C\ah\템플릿작업\템플릿_24\png\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-398321"/>
            <a:ext cx="1799468" cy="12101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D:\아초_C\ah\템플릿작업\템플릿_24\png\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704" y="-206896"/>
            <a:ext cx="2063750" cy="1395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2" y="1467942"/>
            <a:ext cx="8496944" cy="45337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38000"/>
          </a:blip>
          <a:stretch>
            <a:fillRect/>
          </a:stretch>
        </p:blipFill>
        <p:spPr>
          <a:xfrm>
            <a:off x="-991631" y="-315416"/>
            <a:ext cx="13715285" cy="8136904"/>
          </a:xfrm>
          <a:prstGeom prst="rect">
            <a:avLst/>
          </a:prstGeom>
        </p:spPr>
      </p:pic>
      <p:sp>
        <p:nvSpPr>
          <p:cNvPr id="1048587" name="직사각형 37"/>
          <p:cNvSpPr>
            <a:spLocks noChangeArrowheads="1"/>
          </p:cNvSpPr>
          <p:nvPr/>
        </p:nvSpPr>
        <p:spPr bwMode="auto">
          <a:xfrm>
            <a:off x="2057400" y="2881313"/>
            <a:ext cx="2555875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1048588" name="직사각형 5"/>
          <p:cNvSpPr/>
          <p:nvPr/>
        </p:nvSpPr>
        <p:spPr>
          <a:xfrm>
            <a:off x="5192376" y="2420888"/>
            <a:ext cx="5982516" cy="326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defRPr/>
            </a:pPr>
            <a:r>
              <a:rPr kumimoji="0" lang="en-US" sz="200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</a:rPr>
              <a:t>To develop a comprehensive hotel reservation system that manages room availability, bookings, and associated customer data. The system includes GUI integration for user interaction and implements a robust database schema to ensure data consistency, scalability, and ease of retrieval.</a:t>
            </a:r>
            <a:endParaRPr kumimoji="0" lang="en-US" sz="200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</a:endParaRPr>
          </a:p>
        </p:txBody>
      </p:sp>
      <p:sp>
        <p:nvSpPr>
          <p:cNvPr id="1048589" name="직사각형 6"/>
          <p:cNvSpPr/>
          <p:nvPr/>
        </p:nvSpPr>
        <p:spPr>
          <a:xfrm>
            <a:off x="4691063" y="2541094"/>
            <a:ext cx="576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2736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36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145728" name="직선 연결선 7"/>
          <p:cNvCxnSpPr/>
          <p:nvPr/>
        </p:nvCxnSpPr>
        <p:spPr>
          <a:xfrm>
            <a:off x="5197475" y="2517775"/>
            <a:ext cx="0" cy="3762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8" name="직사각형 24"/>
          <p:cNvSpPr/>
          <p:nvPr/>
        </p:nvSpPr>
        <p:spPr>
          <a:xfrm>
            <a:off x="2016125" y="2312988"/>
            <a:ext cx="2608406" cy="73866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ko-KR" sz="4200" b="1" dirty="0">
                <a:latin typeface="Arial" panose="020B0604020202020204" pitchFamily="34" charset="0"/>
                <a:ea typeface="HY견고딕" pitchFamily="18" charset="-127"/>
              </a:rPr>
              <a:t>Objective</a:t>
            </a:r>
            <a:endParaRPr lang="ko-KR" altLang="en-US" sz="4200" b="1" dirty="0">
              <a:latin typeface="Arial" panose="020B0604020202020204" pitchFamily="34" charset="0"/>
              <a:ea typeface="HY견고딕" pitchFamily="18" charset="-127"/>
            </a:endParaRPr>
          </a:p>
        </p:txBody>
      </p:sp>
      <p:pic>
        <p:nvPicPr>
          <p:cNvPr id="2097159" name="Picture 2" descr="D:\아초_C\ah\템플릿작업\템플릿_24\png\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0" y="0"/>
            <a:ext cx="4300153" cy="132220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8" grpId="0"/>
      <p:bldP spid="10485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 descr="D:\아초_C\ah\템플릿작업\템플릿_24\png\09.png"/>
          <p:cNvPicPr>
            <a:picLocks noChangeAspect="1"/>
          </p:cNvPicPr>
          <p:nvPr/>
        </p:nvPicPr>
        <p:blipFill>
          <a:blip r:embed="rId1"/>
          <a:srcRect l="6754" r="8228" b="30444"/>
          <a:stretch>
            <a:fillRect/>
          </a:stretch>
        </p:blipFill>
        <p:spPr>
          <a:xfrm>
            <a:off x="-292099" y="4581525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20" name="TextBox 3"/>
          <p:cNvSpPr txBox="1"/>
          <p:nvPr/>
        </p:nvSpPr>
        <p:spPr>
          <a:xfrm>
            <a:off x="479376" y="525649"/>
            <a:ext cx="332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ko-KR" sz="4400" b="1" spc="-150" dirty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Bookings</a:t>
            </a:r>
            <a:endParaRPr kumimoji="0" lang="ko-KR" altLang="en-US" sz="4400" b="1" kern="1200" cap="none" spc="-150" normalizeH="0" baseline="0" noProof="0" dirty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304764"/>
            <a:ext cx="6797539" cy="36442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156" y="2708920"/>
            <a:ext cx="4405909" cy="3276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9706" y="1952836"/>
            <a:ext cx="3587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ko-KR" sz="3200" b="1" spc="-150" dirty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Add New Bookings</a:t>
            </a:r>
            <a:endParaRPr kumimoji="0" lang="ko-KR" altLang="en-US" sz="3200" b="1" kern="1200" cap="none" spc="-150" normalizeH="0" baseline="0" noProof="0" dirty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 descr="D:\아초_C\ah\템플릿작업\템플릿_24\png\09.png"/>
          <p:cNvPicPr>
            <a:picLocks noChangeAspect="1"/>
          </p:cNvPicPr>
          <p:nvPr/>
        </p:nvPicPr>
        <p:blipFill>
          <a:blip r:embed="rId1"/>
          <a:srcRect l="6754" r="8228" b="30444"/>
          <a:stretch>
            <a:fillRect/>
          </a:stretch>
        </p:blipFill>
        <p:spPr>
          <a:xfrm>
            <a:off x="-292099" y="4581525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20" name="TextBox 3"/>
          <p:cNvSpPr txBox="1"/>
          <p:nvPr/>
        </p:nvSpPr>
        <p:spPr>
          <a:xfrm>
            <a:off x="1271464" y="1035283"/>
            <a:ext cx="332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en-US" altLang="ko-KR" sz="4400" b="1" kern="1200" cap="none" spc="-150" normalizeH="0" baseline="0" noProof="0" dirty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Check-I</a:t>
            </a:r>
            <a:r>
              <a:rPr lang="en-US" altLang="ko-KR" sz="4400" b="1" spc="-150" dirty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n</a:t>
            </a:r>
            <a:endParaRPr kumimoji="0" lang="ko-KR" altLang="en-US" sz="4400" b="1" kern="1200" cap="none" spc="-150" normalizeH="0" baseline="0" noProof="0" dirty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09706" y="1952836"/>
            <a:ext cx="3587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en-US" altLang="ko-KR" sz="3600" b="1" kern="1200" cap="none" spc="-150" normalizeH="0" baseline="0" noProof="0" dirty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Check-Out</a:t>
            </a:r>
            <a:endParaRPr kumimoji="0" lang="ko-KR" altLang="en-US" sz="3600" b="1" kern="1200" cap="none" spc="-150" normalizeH="0" baseline="0" noProof="0" dirty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76" y="1933630"/>
            <a:ext cx="4170649" cy="2534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455" y="2672916"/>
            <a:ext cx="4156040" cy="2525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직사각형 24"/>
          <p:cNvSpPr/>
          <p:nvPr/>
        </p:nvSpPr>
        <p:spPr>
          <a:xfrm>
            <a:off x="4907868" y="1393477"/>
            <a:ext cx="3145849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Arial" panose="020B0604020202020204" pitchFamily="34" charset="0"/>
                <a:ea typeface="HY견고딕" pitchFamily="18" charset="-127"/>
              </a:rPr>
              <a:t>Customers</a:t>
            </a:r>
            <a:endParaRPr lang="ko-KR" altLang="en-US" sz="4000" b="1" dirty="0">
              <a:latin typeface="Arial" panose="020B0604020202020204" pitchFamily="34" charset="0"/>
              <a:ea typeface="HY견고딕" pitchFamily="18" charset="-127"/>
            </a:endParaRPr>
          </a:p>
        </p:txBody>
      </p:sp>
      <p:pic>
        <p:nvPicPr>
          <p:cNvPr id="2" name="Picture 4" descr="D:\아초_C\ah\템플릿작업\템플릿_24\png\1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5926" y="-243408"/>
            <a:ext cx="2478088" cy="1431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 descr="D:\아초_C\ah\템플릿작업\템플릿_24\png\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94" y="-284694"/>
            <a:ext cx="1799468" cy="12101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D:\아초_C\ah\템플릿작업\템플릿_24\png\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704" y="-206896"/>
            <a:ext cx="2063750" cy="1395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298" y="2110479"/>
            <a:ext cx="7057404" cy="3792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 descr="D:\아초_C\ah\템플릿작업\템플릿_24\png\09.png"/>
          <p:cNvPicPr>
            <a:picLocks noChangeAspect="1"/>
          </p:cNvPicPr>
          <p:nvPr/>
        </p:nvPicPr>
        <p:blipFill>
          <a:blip r:embed="rId1"/>
          <a:srcRect l="6754" r="8228" b="30444"/>
          <a:stretch>
            <a:fillRect/>
          </a:stretch>
        </p:blipFill>
        <p:spPr>
          <a:xfrm>
            <a:off x="-292099" y="4581525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272932" y="910369"/>
            <a:ext cx="4688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en-US" altLang="ko-KR" sz="3200" b="1" kern="1200" cap="none" spc="-150" normalizeH="0" baseline="0" noProof="0" dirty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Add Customers</a:t>
            </a:r>
            <a:endParaRPr kumimoji="0" lang="ko-KR" altLang="en-US" sz="3200" b="1" kern="1200" cap="none" spc="-150" normalizeH="0" baseline="0" noProof="0" dirty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1720532"/>
            <a:ext cx="5731510" cy="390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38000"/>
          </a:blip>
          <a:stretch>
            <a:fillRect/>
          </a:stretch>
        </p:blipFill>
        <p:spPr>
          <a:xfrm>
            <a:off x="-991631" y="-315416"/>
            <a:ext cx="13715285" cy="8136904"/>
          </a:xfrm>
          <a:prstGeom prst="rect">
            <a:avLst/>
          </a:prstGeom>
        </p:spPr>
      </p:pic>
      <p:sp>
        <p:nvSpPr>
          <p:cNvPr id="1048587" name="직사각형 37"/>
          <p:cNvSpPr>
            <a:spLocks noChangeArrowheads="1"/>
          </p:cNvSpPr>
          <p:nvPr/>
        </p:nvSpPr>
        <p:spPr bwMode="auto">
          <a:xfrm>
            <a:off x="2057400" y="2881313"/>
            <a:ext cx="2555875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1048589" name="직사각형 6"/>
          <p:cNvSpPr/>
          <p:nvPr/>
        </p:nvSpPr>
        <p:spPr>
          <a:xfrm>
            <a:off x="4691063" y="2541094"/>
            <a:ext cx="576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2736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736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98" name="직사각형 24"/>
          <p:cNvSpPr/>
          <p:nvPr/>
        </p:nvSpPr>
        <p:spPr>
          <a:xfrm>
            <a:off x="4115780" y="2139602"/>
            <a:ext cx="3114955" cy="73866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ko-KR" sz="4200" b="1" dirty="0">
                <a:latin typeface="Arial" panose="020B0604020202020204" pitchFamily="34" charset="0"/>
                <a:ea typeface="HY견고딕" pitchFamily="18" charset="-127"/>
              </a:rPr>
              <a:t>Conclusion</a:t>
            </a:r>
            <a:endParaRPr lang="ko-KR" altLang="en-US" sz="4200" b="1" dirty="0">
              <a:latin typeface="Arial" panose="020B0604020202020204" pitchFamily="34" charset="0"/>
              <a:ea typeface="HY견고딕" pitchFamily="18" charset="-127"/>
            </a:endParaRPr>
          </a:p>
        </p:txBody>
      </p:sp>
      <p:pic>
        <p:nvPicPr>
          <p:cNvPr id="2097159" name="Picture 2" descr="D:\아초_C\ah\템플릿작업\템플릿_24\png\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0" y="0"/>
            <a:ext cx="4300153" cy="13222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393156" y="3133629"/>
            <a:ext cx="7123224" cy="22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Hotel Reservation System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successfully demonstrates the</a:t>
            </a: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practical application of DBMS concepts such as normalization, </a:t>
            </a: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entity relationships, business rules, and CRUD operations. </a:t>
            </a: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integrating a GUI with a relational database, the system provides an efficient and reliable </a:t>
            </a: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solution for hotel reservation management.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2" descr="D:\아초_C\ah\템플릿작업\템플릿_24\png\09.png"/>
          <p:cNvPicPr>
            <a:picLocks noChangeAspect="1"/>
          </p:cNvPicPr>
          <p:nvPr/>
        </p:nvPicPr>
        <p:blipFill>
          <a:blip r:embed="rId1"/>
          <a:srcRect l="6754" r="8228" b="30444"/>
          <a:stretch>
            <a:fillRect/>
          </a:stretch>
        </p:blipFill>
        <p:spPr>
          <a:xfrm>
            <a:off x="3035300" y="4581525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02" name="TextBox 5"/>
          <p:cNvSpPr txBox="1"/>
          <p:nvPr/>
        </p:nvSpPr>
        <p:spPr>
          <a:xfrm>
            <a:off x="321695" y="2152536"/>
            <a:ext cx="11161240" cy="861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en-US" altLang="ko-KR" sz="2500" b="1" kern="1200" cap="none" spc="-20" normalizeH="0" baseline="0" noProof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The tools used in the development of the project “HOTEL RESERVATION SYSTEM” are:</a:t>
            </a:r>
            <a:endParaRPr kumimoji="0" lang="en-US" altLang="ko-KR" sz="2500" b="1" kern="1200" cap="none" spc="-20" normalizeH="0" baseline="0" noProof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1048603" name="TextBox 6"/>
          <p:cNvSpPr txBox="1"/>
          <p:nvPr/>
        </p:nvSpPr>
        <p:spPr>
          <a:xfrm>
            <a:off x="321695" y="3014310"/>
            <a:ext cx="9649072" cy="122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entury Gothic" panose="020B0502020202020204" pitchFamily="34" charset="0"/>
              </a:rPr>
              <a:t>My SQL (DATABASE)</a:t>
            </a:r>
            <a:endParaRPr lang="en-US" sz="20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entury Gothic" panose="020B0502020202020204" pitchFamily="34" charset="0"/>
              </a:rPr>
              <a:t>VS Code (GUI)</a:t>
            </a:r>
            <a:endParaRPr lang="en-US" sz="2000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Century Gothic" panose="020B0502020202020204" pitchFamily="34" charset="0"/>
            </a:endParaRPr>
          </a:p>
        </p:txBody>
      </p:sp>
      <p:sp>
        <p:nvSpPr>
          <p:cNvPr id="1048604" name="TextBox 7"/>
          <p:cNvSpPr txBox="1"/>
          <p:nvPr/>
        </p:nvSpPr>
        <p:spPr>
          <a:xfrm>
            <a:off x="0" y="1151133"/>
            <a:ext cx="3616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en-US" altLang="ko-KR" sz="4800" b="1" kern="1200" cap="none" spc="-100" normalizeH="0" baseline="0" noProof="0" dirty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Tools Used</a:t>
            </a:r>
            <a:endParaRPr kumimoji="0" lang="en-US" altLang="ko-KR" sz="4800" b="1" kern="1200" cap="none" spc="-100" normalizeH="0" baseline="0" noProof="0" dirty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2" grpId="0"/>
      <p:bldP spid="1048603" grpId="0"/>
      <p:bldP spid="10486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직사각형 5"/>
          <p:cNvSpPr/>
          <p:nvPr/>
        </p:nvSpPr>
        <p:spPr>
          <a:xfrm>
            <a:off x="4583636" y="1449245"/>
            <a:ext cx="66607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Hotel Reservation System is a desktop application designed for hotels to efficiently manage their operations, including room bookings, check-In, Check-Out customer details, and financial calculations. The system: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45728" name="직선 연결선 7"/>
          <p:cNvCxnSpPr/>
          <p:nvPr/>
        </p:nvCxnSpPr>
        <p:spPr>
          <a:xfrm>
            <a:off x="4626569" y="1474901"/>
            <a:ext cx="0" cy="6770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0" name="직사각형 8"/>
          <p:cNvSpPr/>
          <p:nvPr/>
        </p:nvSpPr>
        <p:spPr>
          <a:xfrm>
            <a:off x="4151585" y="2507254"/>
            <a:ext cx="576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22C4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2C4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145729" name="직선 연결선 9"/>
          <p:cNvCxnSpPr/>
          <p:nvPr/>
        </p:nvCxnSpPr>
        <p:spPr>
          <a:xfrm>
            <a:off x="4583832" y="2519984"/>
            <a:ext cx="0" cy="37465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1" name="직사각형 10"/>
          <p:cNvSpPr/>
          <p:nvPr/>
        </p:nvSpPr>
        <p:spPr>
          <a:xfrm>
            <a:off x="4583636" y="2468486"/>
            <a:ext cx="564578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Ensures accurate record-keeping of rooms and reservations in real time.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ko-KR" sz="1000" b="0" i="0" u="none" strike="noStrike" kern="1200" cap="none" spc="0" normalizeH="0" baseline="0" noProof="0" dirty="0" err="1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48592" name="직사각형 11"/>
          <p:cNvSpPr/>
          <p:nvPr/>
        </p:nvSpPr>
        <p:spPr>
          <a:xfrm>
            <a:off x="4151784" y="3234329"/>
            <a:ext cx="576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5E81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E81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93" name="직사각형 12"/>
          <p:cNvSpPr/>
          <p:nvPr/>
        </p:nvSpPr>
        <p:spPr>
          <a:xfrm>
            <a:off x="4583636" y="3189567"/>
            <a:ext cx="6870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Facilitates room availability checks and other features like room bookings, check-in, check-out and booking cancellation.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48594" name="직사각형 13"/>
          <p:cNvSpPr/>
          <p:nvPr/>
        </p:nvSpPr>
        <p:spPr>
          <a:xfrm>
            <a:off x="4151784" y="4016966"/>
            <a:ext cx="576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324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24F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145730" name="직선 연결선 14"/>
          <p:cNvCxnSpPr/>
          <p:nvPr/>
        </p:nvCxnSpPr>
        <p:spPr>
          <a:xfrm>
            <a:off x="4584377" y="4014257"/>
            <a:ext cx="0" cy="3762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5" name="직사각형 15"/>
          <p:cNvSpPr/>
          <p:nvPr/>
        </p:nvSpPr>
        <p:spPr>
          <a:xfrm>
            <a:off x="4626570" y="3951305"/>
            <a:ext cx="6660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Allows staff to perform key operations such as booking, updating, and canceling reservations.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48596" name="직사각형 16"/>
          <p:cNvSpPr/>
          <p:nvPr/>
        </p:nvSpPr>
        <p:spPr>
          <a:xfrm>
            <a:off x="4151784" y="5445224"/>
            <a:ext cx="576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5647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647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145731" name="직선 연결선 17"/>
          <p:cNvCxnSpPr/>
          <p:nvPr/>
        </p:nvCxnSpPr>
        <p:spPr>
          <a:xfrm>
            <a:off x="4583832" y="5445224"/>
            <a:ext cx="0" cy="3762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7" name="직사각형 18"/>
          <p:cNvSpPr/>
          <p:nvPr/>
        </p:nvSpPr>
        <p:spPr>
          <a:xfrm>
            <a:off x="4626569" y="5469156"/>
            <a:ext cx="6870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back-end database is implemented using my SQL and interacts seamlessly with the Java-based GUI.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45732" name="직선 연결선 25"/>
          <p:cNvCxnSpPr/>
          <p:nvPr/>
        </p:nvCxnSpPr>
        <p:spPr>
          <a:xfrm>
            <a:off x="4583832" y="3240881"/>
            <a:ext cx="0" cy="3762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8" name="직사각형 24"/>
          <p:cNvSpPr/>
          <p:nvPr/>
        </p:nvSpPr>
        <p:spPr>
          <a:xfrm>
            <a:off x="1285881" y="1444071"/>
            <a:ext cx="3145849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Arial" panose="020B0604020202020204" pitchFamily="34" charset="0"/>
                <a:ea typeface="HY견고딕" pitchFamily="18" charset="-127"/>
              </a:rPr>
              <a:t>Introduction </a:t>
            </a:r>
            <a:endParaRPr lang="ko-KR" altLang="en-US" sz="4000" b="1" dirty="0">
              <a:latin typeface="Arial" panose="020B0604020202020204" pitchFamily="34" charset="0"/>
              <a:ea typeface="HY견고딕" pitchFamily="18" charset="-127"/>
            </a:endParaRPr>
          </a:p>
        </p:txBody>
      </p:sp>
      <p:pic>
        <p:nvPicPr>
          <p:cNvPr id="2" name="Picture 4" descr="D:\아초_C\ah\템플릿작업\템플릿_24\png\1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5926" y="-243408"/>
            <a:ext cx="2478088" cy="1431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 descr="D:\아초_C\ah\템플릿작업\템플릿_24\png\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-398321"/>
            <a:ext cx="1799468" cy="12101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D:\아초_C\ah\템플릿작업\템플릿_24\png\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704" y="-206896"/>
            <a:ext cx="2063750" cy="1395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직사각형 16"/>
          <p:cNvSpPr/>
          <p:nvPr/>
        </p:nvSpPr>
        <p:spPr>
          <a:xfrm>
            <a:off x="4151784" y="4786843"/>
            <a:ext cx="576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5647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647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직선 연결선 17"/>
          <p:cNvCxnSpPr/>
          <p:nvPr/>
        </p:nvCxnSpPr>
        <p:spPr>
          <a:xfrm>
            <a:off x="4583832" y="4752826"/>
            <a:ext cx="0" cy="3762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8"/>
          <p:cNvSpPr/>
          <p:nvPr/>
        </p:nvSpPr>
        <p:spPr>
          <a:xfrm>
            <a:off x="4626569" y="4687041"/>
            <a:ext cx="6870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Maintains consistent and reliable booking records and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rovides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user-friendly GUI to interact with the database.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2" descr="D:\아초_C\ah\템플릿작업\템플릿_24\png\09.png"/>
          <p:cNvPicPr>
            <a:picLocks noChangeAspect="1"/>
          </p:cNvPicPr>
          <p:nvPr/>
        </p:nvPicPr>
        <p:blipFill>
          <a:blip r:embed="rId4"/>
          <a:srcRect l="6754" r="8228" b="30444"/>
          <a:stretch>
            <a:fillRect/>
          </a:stretch>
        </p:blipFill>
        <p:spPr>
          <a:xfrm>
            <a:off x="-255870" y="5129064"/>
            <a:ext cx="5487774" cy="182191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8" grpId="0"/>
      <p:bldP spid="1048591" grpId="0"/>
      <p:bldP spid="1048593" grpId="0"/>
      <p:bldP spid="1048595" grpId="0"/>
      <p:bldP spid="1048597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아초_C\ah\템플릿작업\템플릿_24\0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91462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08" name="직사각형 61"/>
          <p:cNvSpPr/>
          <p:nvPr/>
        </p:nvSpPr>
        <p:spPr>
          <a:xfrm>
            <a:off x="1214694" y="615941"/>
            <a:ext cx="9762609" cy="70788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  <a:ea typeface="Malgun Gothic" panose="020B0503020000020004" charset="-127"/>
              </a:rPr>
              <a:t>Entity Relationship Diagram (ERD)</a:t>
            </a:r>
            <a:endParaRPr lang="ko-KR" altLang="en-US" sz="4000" dirty="0">
              <a:latin typeface="Arial Black" panose="020B0A04020102020204" pitchFamily="34" charset="0"/>
              <a:ea typeface="Malgun Gothic" panose="020B0503020000020004" charset="-127"/>
            </a:endParaRPr>
          </a:p>
        </p:txBody>
      </p:sp>
      <p:sp>
        <p:nvSpPr>
          <p:cNvPr id="1048609" name="직사각형 37"/>
          <p:cNvSpPr>
            <a:spLocks noChangeArrowheads="1"/>
          </p:cNvSpPr>
          <p:nvPr/>
        </p:nvSpPr>
        <p:spPr bwMode="auto">
          <a:xfrm>
            <a:off x="695399" y="1670634"/>
            <a:ext cx="108012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An Entity-Relationship Diagram (ERD) to represent entities such as Rooms, Bookings, and Customers.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3" y="2133364"/>
            <a:ext cx="11410950" cy="4572000"/>
          </a:xfrm>
          <a:prstGeom prst="rect">
            <a:avLst/>
          </a:prstGeom>
        </p:spPr>
      </p:pic>
      <p:pic>
        <p:nvPicPr>
          <p:cNvPr id="3" name="Picture 2" descr="D:\아초_C\ah\템플릿작업\템플릿_24\png\01.png"/>
          <p:cNvPicPr>
            <a:picLocks noChangeAspect="1"/>
          </p:cNvPicPr>
          <p:nvPr/>
        </p:nvPicPr>
        <p:blipFill>
          <a:blip r:embed="rId3"/>
          <a:srcRect l="16325" t="69824" r="9525"/>
          <a:stretch>
            <a:fillRect/>
          </a:stretch>
        </p:blipFill>
        <p:spPr>
          <a:xfrm>
            <a:off x="-780764" y="4977172"/>
            <a:ext cx="5904656" cy="228636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692" y="-1"/>
            <a:ext cx="12324692" cy="6858001"/>
          </a:xfrm>
          <a:prstGeom prst="rect">
            <a:avLst/>
          </a:prstGeom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2"/>
          <a:srcRect r="32895" b="40643"/>
          <a:stretch>
            <a:fillRect/>
          </a:stretch>
        </p:blipFill>
        <p:spPr>
          <a:xfrm>
            <a:off x="0" y="6264275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3"/>
          <a:srcRect b="22276"/>
          <a:stretch>
            <a:fillRect/>
          </a:stretch>
        </p:blipFill>
        <p:spPr>
          <a:xfrm>
            <a:off x="2566988" y="5876925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386690" y="752067"/>
            <a:ext cx="6825433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Arial" panose="020B0604020202020204" pitchFamily="34" charset="0"/>
              </a:rPr>
              <a:t>Database Normalization </a:t>
            </a:r>
            <a:endParaRPr lang="en-US" altLang="ko-KR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97156" name="Picture 2" descr="D:\아초_C\ah\템플릿작업\템플릿_24\png\01.png"/>
          <p:cNvPicPr>
            <a:picLocks noChangeAspect="1"/>
          </p:cNvPicPr>
          <p:nvPr/>
        </p:nvPicPr>
        <p:blipFill>
          <a:blip r:embed="rId4"/>
          <a:srcRect l="17712" t="69824" r="11018" b="6174"/>
          <a:stretch>
            <a:fillRect/>
          </a:stretch>
        </p:blipFill>
        <p:spPr>
          <a:xfrm>
            <a:off x="287338" y="5187388"/>
            <a:ext cx="6516688" cy="1646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4522" y="2918932"/>
            <a:ext cx="56878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Tables: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Rooms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Bookings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Payments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22" y="2219684"/>
            <a:ext cx="6194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database is normalized up to Third Normal Form (3NF) to reduce redundancy and maintain data integrity.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026" y="557968"/>
            <a:ext cx="1716198" cy="16617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725" y="557967"/>
            <a:ext cx="1614759" cy="16251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928" y="4744808"/>
            <a:ext cx="2301594" cy="848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8374" y="2777653"/>
            <a:ext cx="1886172" cy="13572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1800" y="2756187"/>
            <a:ext cx="1609725" cy="1400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아초_C\ah\템플릿작업\템플릿_24\0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79" y="-1287524"/>
            <a:ext cx="15010361" cy="843355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-1791579"/>
            <a:ext cx="15098940" cy="10081120"/>
          </a:xfrm>
          <a:prstGeom prst="rect">
            <a:avLst/>
          </a:prstGeom>
        </p:spPr>
      </p:pic>
      <p:sp>
        <p:nvSpPr>
          <p:cNvPr id="1048613" name="직사각형 24"/>
          <p:cNvSpPr/>
          <p:nvPr/>
        </p:nvSpPr>
        <p:spPr>
          <a:xfrm>
            <a:off x="1883532" y="981046"/>
            <a:ext cx="4212468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  <a:ea typeface="Malgun Gothic" panose="020B0503020000020004" charset="-127"/>
              </a:rPr>
              <a:t>GUI Interface</a:t>
            </a:r>
            <a:endParaRPr lang="ko-KR" altLang="en-US" sz="4000" dirty="0">
              <a:latin typeface="Arial Black" panose="020B0A04020102020204" pitchFamily="34" charset="0"/>
              <a:ea typeface="Malgun Gothic" panose="020B0503020000020004" charset="-127"/>
            </a:endParaRPr>
          </a:p>
        </p:txBody>
      </p:sp>
      <p:sp>
        <p:nvSpPr>
          <p:cNvPr id="1048614" name="직사각형 37"/>
          <p:cNvSpPr>
            <a:spLocks noChangeArrowheads="1"/>
          </p:cNvSpPr>
          <p:nvPr/>
        </p:nvSpPr>
        <p:spPr bwMode="auto">
          <a:xfrm>
            <a:off x="2135188" y="2351273"/>
            <a:ext cx="7237413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pic>
        <p:nvPicPr>
          <p:cNvPr id="3" name="Picture 3" descr="D:\아초_C\ah\템플릿작업\템플릿_24\png\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452" y="6060288"/>
            <a:ext cx="828092" cy="102735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2" descr="D:\아초_C\ah\템플릿작업\템플릿_24\png\01.png"/>
          <p:cNvPicPr>
            <a:picLocks noChangeAspect="1"/>
          </p:cNvPicPr>
          <p:nvPr/>
        </p:nvPicPr>
        <p:blipFill>
          <a:blip r:embed="rId4"/>
          <a:srcRect l="16325" t="69824" r="9525"/>
          <a:stretch>
            <a:fillRect/>
          </a:stretch>
        </p:blipFill>
        <p:spPr>
          <a:xfrm>
            <a:off x="11190498" y="5827033"/>
            <a:ext cx="3924300" cy="1198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354657" y="1688932"/>
            <a:ext cx="8405361" cy="4720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Java GUI includes functionalities of:</a:t>
            </a:r>
            <a:endParaRPr kumimoji="0" lang="en-US" sz="240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Viewing room availability with real time checks.</a:t>
            </a:r>
            <a:endParaRPr kumimoji="0" lang="en-US" sz="240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Adding, updating, viewing and deleting bookings.</a:t>
            </a:r>
            <a:endParaRPr kumimoji="0" lang="en-US" sz="240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Automatically </a:t>
            </a:r>
            <a:r>
              <a:rPr lang="en-US" sz="2400" spc="10" dirty="0">
                <a:solidFill>
                  <a:srgbClr val="000000"/>
                </a:solidFill>
                <a:latin typeface="Century Gothic" panose="020B0502020202020204" pitchFamily="34" charset="0"/>
                <a:ea typeface="+mn-ea"/>
              </a:rPr>
              <a:t>c</a:t>
            </a:r>
            <a:r>
              <a:rPr kumimoji="0" lang="en-US" sz="240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alcul</a:t>
            </a:r>
            <a:r>
              <a:rPr lang="en-US" sz="2400" spc="10" dirty="0" err="1">
                <a:solidFill>
                  <a:srgbClr val="000000"/>
                </a:solidFill>
                <a:latin typeface="Century Gothic" panose="020B0502020202020204" pitchFamily="34" charset="0"/>
                <a:ea typeface="+mn-ea"/>
              </a:rPr>
              <a:t>ates</a:t>
            </a:r>
            <a:r>
              <a:rPr kumimoji="0" lang="en-US" sz="240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rents based on stay duration.</a:t>
            </a:r>
            <a:endParaRPr kumimoji="0" lang="en-US" sz="240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2400" spc="10" dirty="0">
                <a:solidFill>
                  <a:srgbClr val="000000"/>
                </a:solidFill>
                <a:latin typeface="Century Gothic" panose="020B0502020202020204" pitchFamily="34" charset="0"/>
                <a:ea typeface="+mn-ea"/>
              </a:rPr>
              <a:t>Allows u</a:t>
            </a:r>
            <a:r>
              <a:rPr kumimoji="0" lang="en-US" sz="240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pdating</a:t>
            </a:r>
            <a:r>
              <a:rPr kumimoji="0" lang="en-US" sz="240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room prices and modifying checkout dates.</a:t>
            </a:r>
            <a:endParaRPr kumimoji="0" lang="en-US" sz="240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1" name="Picture 3" descr="D:\아초_C\ah\템플릿작업\템플릿_24\png\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397" y="107424"/>
            <a:ext cx="4869090" cy="191030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 descr="D:\아초_C\ah\템플릿작업\템플릿_24\png\09.png"/>
          <p:cNvPicPr>
            <a:picLocks noChangeAspect="1"/>
          </p:cNvPicPr>
          <p:nvPr/>
        </p:nvPicPr>
        <p:blipFill>
          <a:blip r:embed="rId1"/>
          <a:srcRect l="6754" r="8228" b="30444"/>
          <a:stretch>
            <a:fillRect/>
          </a:stretch>
        </p:blipFill>
        <p:spPr>
          <a:xfrm>
            <a:off x="3035300" y="4581525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20" name="TextBox 3"/>
          <p:cNvSpPr txBox="1"/>
          <p:nvPr/>
        </p:nvSpPr>
        <p:spPr>
          <a:xfrm>
            <a:off x="1361474" y="2659559"/>
            <a:ext cx="946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ko-KR" sz="4400" b="1" spc="-150" dirty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Database Queries Used In GUI code </a:t>
            </a:r>
            <a:endParaRPr kumimoji="0" lang="ko-KR" altLang="en-US" sz="4400" b="1" kern="1200" cap="none" spc="-150" normalizeH="0" baseline="0" noProof="0" dirty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692" y="-1"/>
            <a:ext cx="12324692" cy="6858001"/>
          </a:xfrm>
          <a:prstGeom prst="rect">
            <a:avLst/>
          </a:prstGeom>
        </p:spPr>
      </p:pic>
      <p:pic>
        <p:nvPicPr>
          <p:cNvPr id="2097154" name="Picture 3" descr="D:\아초_C\ah\템플릿작업\템플릿_24\png\02.png"/>
          <p:cNvPicPr>
            <a:picLocks noChangeAspect="1"/>
          </p:cNvPicPr>
          <p:nvPr/>
        </p:nvPicPr>
        <p:blipFill>
          <a:blip r:embed="rId2"/>
          <a:srcRect r="32895" b="40643"/>
          <a:stretch>
            <a:fillRect/>
          </a:stretch>
        </p:blipFill>
        <p:spPr>
          <a:xfrm>
            <a:off x="0" y="6264275"/>
            <a:ext cx="5397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Picture 3" descr="D:\아초_C\ah\템플릿작업\템플릿_24\png\02.png"/>
          <p:cNvPicPr>
            <a:picLocks noChangeAspect="1"/>
          </p:cNvPicPr>
          <p:nvPr/>
        </p:nvPicPr>
        <p:blipFill>
          <a:blip r:embed="rId3"/>
          <a:srcRect b="22276"/>
          <a:stretch>
            <a:fillRect/>
          </a:stretch>
        </p:blipFill>
        <p:spPr>
          <a:xfrm>
            <a:off x="2566988" y="5876925"/>
            <a:ext cx="1016000" cy="98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TextBox 5"/>
          <p:cNvSpPr txBox="1"/>
          <p:nvPr/>
        </p:nvSpPr>
        <p:spPr>
          <a:xfrm>
            <a:off x="160731" y="763092"/>
            <a:ext cx="596503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4800" b="1" dirty="0"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Retri</a:t>
            </a:r>
            <a:r>
              <a:rPr lang="en-US" altLang="ko-KR" sz="5400" b="1" dirty="0"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eve </a:t>
            </a:r>
            <a:r>
              <a:rPr lang="en-US" altLang="ko-KR" sz="4800" b="1" dirty="0"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All Rooms</a:t>
            </a:r>
            <a:endParaRPr lang="ko-KR" altLang="en-US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97156" name="Picture 2" descr="D:\아초_C\ah\템플릿작업\템플릿_24\png\01.png"/>
          <p:cNvPicPr>
            <a:picLocks noChangeAspect="1"/>
          </p:cNvPicPr>
          <p:nvPr/>
        </p:nvPicPr>
        <p:blipFill>
          <a:blip r:embed="rId4"/>
          <a:srcRect l="17712" t="69824" r="11018" b="6174"/>
          <a:stretch>
            <a:fillRect/>
          </a:stretch>
        </p:blipFill>
        <p:spPr>
          <a:xfrm>
            <a:off x="287338" y="5187388"/>
            <a:ext cx="6516688" cy="1646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019436" y="2633688"/>
            <a:ext cx="568789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* FROM Rooms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kern="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 BY </a:t>
            </a:r>
            <a:r>
              <a:rPr lang="en-US" sz="2000" b="1" kern="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RoomID</a:t>
            </a:r>
            <a:r>
              <a:rPr lang="en-US" sz="2000" b="1" kern="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731" y="1845415"/>
            <a:ext cx="3564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Database Query Used: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00" y="1670612"/>
            <a:ext cx="6200091" cy="4424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3468</Words>
  <Application>WPS Presentation</Application>
  <PresentationFormat>Widescreen</PresentationFormat>
  <Paragraphs>179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SimSun</vt:lpstr>
      <vt:lpstr>Wingdings</vt:lpstr>
      <vt:lpstr>굴림</vt:lpstr>
      <vt:lpstr>Malgun Gothic</vt:lpstr>
      <vt:lpstr>Century Gothic</vt:lpstr>
      <vt:lpstr>HY견고딕</vt:lpstr>
      <vt:lpstr>Arial Black</vt:lpstr>
      <vt:lpstr>Calibri</vt:lpstr>
      <vt:lpstr>Microsoft YaHei</vt:lpstr>
      <vt:lpstr>Arial Unicode MS</vt:lpstr>
      <vt:lpstr>Office theme</vt:lpstr>
      <vt:lpstr>1_디자인 사용자 지정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asadal</dc:creator>
  <cp:lastModifiedBy>Fatima Ayyaz</cp:lastModifiedBy>
  <cp:revision>7</cp:revision>
  <dcterms:created xsi:type="dcterms:W3CDTF">2013-09-30T16:54:00Z</dcterms:created>
  <dcterms:modified xsi:type="dcterms:W3CDTF">2026-02-09T12:24:51Z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2057-12.2.0.23197</vt:lpwstr>
  </property>
  <property fmtid="{D5CDD505-2E9C-101B-9397-08002B2CF9AE}" pid="3" name="ICV">
    <vt:lpwstr>30D8EE4585DD45CC8395E079C34042C5_13</vt:lpwstr>
  </property>
</Properties>
</file>